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78" r:id="rId3"/>
    <p:sldId id="279" r:id="rId4"/>
    <p:sldId id="280" r:id="rId5"/>
    <p:sldId id="281" r:id="rId6"/>
    <p:sldId id="271" r:id="rId7"/>
    <p:sldId id="283" r:id="rId8"/>
    <p:sldId id="284" r:id="rId9"/>
    <p:sldId id="270" r:id="rId10"/>
    <p:sldId id="276" r:id="rId11"/>
    <p:sldId id="282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76" autoAdjust="0"/>
    <p:restoredTop sz="94660"/>
  </p:normalViewPr>
  <p:slideViewPr>
    <p:cSldViewPr>
      <p:cViewPr>
        <p:scale>
          <a:sx n="100" d="100"/>
          <a:sy n="100" d="100"/>
        </p:scale>
        <p:origin x="-28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A0CD-2CE2-4213-968E-207381D69399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859B1-9790-4EB4-89BA-38D6D450F1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38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59B1-9790-4EB4-89BA-38D6D450F1E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56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76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147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96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45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88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96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24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03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21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33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24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5AEA-CD7C-48BD-96C7-8DF88E813078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FB26A-419B-4321-AF1D-1158F55DE0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344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hyperlink" Target="https://www.pixsell.hr/index.php?ctl=user_login&amp;floater=1&amp;show_note=1&amp;return_url=/agencija/pxl-standard-news/baska-voda-predsjednik-ivo-josipovic-svom-ljetnom-odmoru-galerija-146231/&amp;product_ajax_url=/fotka/2372505/1/gallery_list_880ed542b3a5646ac9263175c131fcf3/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344"/>
            <a:ext cx="9150367" cy="396515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19872" y="1628800"/>
            <a:ext cx="5385026" cy="1470025"/>
          </a:xfrm>
        </p:spPr>
        <p:txBody>
          <a:bodyPr/>
          <a:lstStyle/>
          <a:p>
            <a:pPr algn="r"/>
            <a:r>
              <a:rPr lang="hr-HR" b="1" dirty="0" err="1" smtClean="0">
                <a:solidFill>
                  <a:srgbClr val="0070C0"/>
                </a:solidFill>
              </a:rPr>
              <a:t>Croatian</a:t>
            </a:r>
            <a:r>
              <a:rPr lang="hr-HR" b="1" dirty="0" smtClean="0">
                <a:solidFill>
                  <a:srgbClr val="0070C0"/>
                </a:solidFill>
              </a:rPr>
              <a:t> </a:t>
            </a:r>
            <a:r>
              <a:rPr lang="hr-HR" b="1" dirty="0" err="1" smtClean="0">
                <a:solidFill>
                  <a:srgbClr val="0070C0"/>
                </a:solidFill>
              </a:rPr>
              <a:t>Musicians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79712" y="30689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hr-HR" sz="2000" dirty="0" smtClean="0"/>
              <a:t>Elementary </a:t>
            </a:r>
            <a:r>
              <a:rPr lang="hr-HR" sz="2000" dirty="0" err="1" smtClean="0"/>
              <a:t>School</a:t>
            </a:r>
            <a:r>
              <a:rPr lang="hr-HR" sz="2000" dirty="0" smtClean="0"/>
              <a:t> Vladimir Nazor Ploče – Croatia</a:t>
            </a:r>
          </a:p>
          <a:p>
            <a:pPr algn="r"/>
            <a:r>
              <a:rPr lang="hr-HR" sz="2000" dirty="0" smtClean="0">
                <a:solidFill>
                  <a:srgbClr val="0070C0"/>
                </a:solidFill>
              </a:rPr>
              <a:t>Ingrid &amp; Rebeka Vlaho </a:t>
            </a:r>
            <a:r>
              <a:rPr lang="hr-HR" sz="2000" dirty="0" err="1" smtClean="0">
                <a:solidFill>
                  <a:srgbClr val="0070C0"/>
                </a:solidFill>
              </a:rPr>
              <a:t>Oršulić</a:t>
            </a:r>
            <a:r>
              <a:rPr lang="hr-HR" sz="2000" dirty="0" smtClean="0">
                <a:solidFill>
                  <a:srgbClr val="0070C0"/>
                </a:solidFill>
              </a:rPr>
              <a:t>  (8.c)</a:t>
            </a:r>
          </a:p>
          <a:p>
            <a:pPr algn="r"/>
            <a:r>
              <a:rPr lang="hr-HR" sz="2000" dirty="0" smtClean="0"/>
              <a:t>October, 2014</a:t>
            </a:r>
            <a:endParaRPr lang="en-US" sz="2000" dirty="0"/>
          </a:p>
        </p:txBody>
      </p:sp>
      <p:pic>
        <p:nvPicPr>
          <p:cNvPr id="4" name="Jakov Gotovac - Ero s onoga svijeta- Završno kolo  Ero, der Schelm- Kolo (Tanz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8111" y="64718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76" y="422640"/>
            <a:ext cx="6528404" cy="3264202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72632"/>
            <a:ext cx="3369033" cy="223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5" y="2927890"/>
            <a:ext cx="2381250" cy="177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06.08.2011., Gornje Igrane - &#10;Predsjednik Ivo Josipovic slobodan dan iskoristio je za vec tradicionalnu partiju bocaanja (balota) s prijateljima u Gornjim Igranama.&#10;Photo: Ivo Cagalj/PIXSE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672"/>
            <a:ext cx="2380985" cy="165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6" y="421331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r="12329"/>
          <a:stretch/>
        </p:blipFill>
        <p:spPr>
          <a:xfrm>
            <a:off x="2627784" y="3889521"/>
            <a:ext cx="3034146" cy="220738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627784" y="6165304"/>
            <a:ext cx="651621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bg1"/>
                </a:solidFill>
              </a:rPr>
              <a:t>Our </a:t>
            </a:r>
            <a:r>
              <a:rPr lang="hr-HR" sz="1400" b="1" dirty="0" err="1" smtClean="0">
                <a:solidFill>
                  <a:schemeClr val="bg1"/>
                </a:solidFill>
              </a:rPr>
              <a:t>President</a:t>
            </a:r>
            <a:r>
              <a:rPr lang="hr-HR" sz="1400" b="1" dirty="0" smtClean="0">
                <a:solidFill>
                  <a:schemeClr val="bg1"/>
                </a:solidFill>
              </a:rPr>
              <a:t> </a:t>
            </a:r>
            <a:r>
              <a:rPr lang="hr-HR" sz="1400" b="1" dirty="0" err="1" smtClean="0">
                <a:solidFill>
                  <a:schemeClr val="bg1"/>
                </a:solidFill>
              </a:rPr>
              <a:t>spends</a:t>
            </a:r>
            <a:r>
              <a:rPr lang="hr-HR" sz="1400" b="1" dirty="0" smtClean="0">
                <a:solidFill>
                  <a:schemeClr val="bg1"/>
                </a:solidFill>
              </a:rPr>
              <a:t> </a:t>
            </a:r>
            <a:r>
              <a:rPr lang="hr-HR" sz="1400" b="1" dirty="0" err="1" smtClean="0">
                <a:solidFill>
                  <a:schemeClr val="bg1"/>
                </a:solidFill>
              </a:rPr>
              <a:t>his</a:t>
            </a:r>
            <a:r>
              <a:rPr lang="hr-HR" sz="1400" b="1" dirty="0" smtClean="0">
                <a:solidFill>
                  <a:schemeClr val="bg1"/>
                </a:solidFill>
              </a:rPr>
              <a:t> </a:t>
            </a:r>
            <a:r>
              <a:rPr lang="hr-HR" sz="1400" b="1" dirty="0" err="1" smtClean="0">
                <a:solidFill>
                  <a:schemeClr val="bg1"/>
                </a:solidFill>
              </a:rPr>
              <a:t>summers</a:t>
            </a:r>
            <a:r>
              <a:rPr lang="hr-HR" sz="1400" b="1" dirty="0" smtClean="0">
                <a:solidFill>
                  <a:schemeClr val="bg1"/>
                </a:solidFill>
              </a:rPr>
              <a:t> in </a:t>
            </a:r>
            <a:r>
              <a:rPr lang="hr-HR" sz="1400" b="1" dirty="0" err="1" smtClean="0">
                <a:solidFill>
                  <a:schemeClr val="bg1"/>
                </a:solidFill>
              </a:rPr>
              <a:t>his</a:t>
            </a:r>
            <a:r>
              <a:rPr lang="hr-HR" sz="1400" b="1" dirty="0" smtClean="0">
                <a:solidFill>
                  <a:schemeClr val="bg1"/>
                </a:solidFill>
              </a:rPr>
              <a:t> </a:t>
            </a:r>
            <a:r>
              <a:rPr lang="hr-HR" sz="1400" b="1" dirty="0" err="1" smtClean="0">
                <a:solidFill>
                  <a:schemeClr val="bg1"/>
                </a:solidFill>
              </a:rPr>
              <a:t>hometown</a:t>
            </a:r>
            <a:r>
              <a:rPr lang="hr-HR" sz="1400" b="1" dirty="0" smtClean="0">
                <a:solidFill>
                  <a:schemeClr val="bg1"/>
                </a:solidFill>
              </a:rPr>
              <a:t> Baška Voda, on Makarska Riviera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smtClean="0">
                <a:solidFill>
                  <a:srgbClr val="0070C0"/>
                </a:solidFill>
              </a:rPr>
              <a:t>Thank you!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954"/>
            <a:ext cx="9150367" cy="396515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2" t="47051"/>
          <a:stretch/>
        </p:blipFill>
        <p:spPr>
          <a:xfrm>
            <a:off x="0" y="4437112"/>
            <a:ext cx="4289560" cy="209952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2" t="47051"/>
          <a:stretch/>
        </p:blipFill>
        <p:spPr>
          <a:xfrm rot="10270993">
            <a:off x="4286068" y="4252809"/>
            <a:ext cx="4799674" cy="22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70C0"/>
                </a:solidFill>
              </a:rPr>
              <a:t>Vatroslav Lisinski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1949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Born</a:t>
            </a:r>
            <a:r>
              <a:rPr lang="hr-HR" sz="1600" dirty="0" smtClean="0"/>
              <a:t> in </a:t>
            </a:r>
            <a:r>
              <a:rPr lang="en-GB" sz="1600" dirty="0" smtClean="0"/>
              <a:t>Z</a:t>
            </a:r>
            <a:r>
              <a:rPr lang="en-US" sz="1600" dirty="0" err="1" smtClean="0"/>
              <a:t>agreb</a:t>
            </a:r>
            <a:r>
              <a:rPr lang="en-GB" sz="1600" dirty="0" smtClean="0"/>
              <a:t> </a:t>
            </a:r>
            <a:r>
              <a:rPr lang="hr-HR" sz="1600" dirty="0" smtClean="0"/>
              <a:t>in</a:t>
            </a:r>
            <a:r>
              <a:rPr lang="hr-HR" sz="1600" dirty="0"/>
              <a:t> </a:t>
            </a:r>
            <a:r>
              <a:rPr lang="en-GB" sz="1600" dirty="0" smtClean="0"/>
              <a:t>1819  </a:t>
            </a:r>
            <a:r>
              <a:rPr lang="en-GB" sz="1600" dirty="0"/>
              <a:t>Ignaz Fuchs </a:t>
            </a:r>
            <a:r>
              <a:rPr lang="hr-HR" sz="1600" dirty="0" smtClean="0"/>
              <a:t>from  a</a:t>
            </a:r>
            <a:r>
              <a:rPr lang="en-GB" sz="1600" dirty="0"/>
              <a:t> </a:t>
            </a:r>
            <a:r>
              <a:rPr lang="en-GB" sz="1600" dirty="0" err="1" smtClean="0"/>
              <a:t>Ger</a:t>
            </a:r>
            <a:r>
              <a:rPr lang="hr-HR" sz="1600" dirty="0" err="1" smtClean="0"/>
              <a:t>man</a:t>
            </a:r>
            <a:r>
              <a:rPr lang="hr-HR" sz="1600" dirty="0" smtClean="0"/>
              <a:t> </a:t>
            </a:r>
            <a:r>
              <a:rPr lang="hr-HR" sz="1600" dirty="0" err="1" smtClean="0"/>
              <a:t>Jewish</a:t>
            </a:r>
            <a:r>
              <a:rPr lang="hr-HR" sz="1600" dirty="0" smtClean="0"/>
              <a:t> fa</a:t>
            </a:r>
            <a:r>
              <a:rPr lang="en-GB" sz="1600" dirty="0" err="1" smtClean="0"/>
              <a:t>mily</a:t>
            </a:r>
            <a:r>
              <a:rPr lang="en-GB" sz="1600" dirty="0" smtClean="0"/>
              <a:t> </a:t>
            </a:r>
            <a:r>
              <a:rPr lang="hr-HR" sz="1600" dirty="0" err="1" smtClean="0"/>
              <a:t>later</a:t>
            </a:r>
            <a:r>
              <a:rPr lang="hr-HR" sz="1600" dirty="0" smtClean="0"/>
              <a:t> changed </a:t>
            </a:r>
            <a:r>
              <a:rPr lang="hr-HR" sz="1600" dirty="0" err="1" smtClean="0"/>
              <a:t>his</a:t>
            </a:r>
            <a:r>
              <a:rPr lang="hr-HR" sz="1600" dirty="0" smtClean="0"/>
              <a:t> name </a:t>
            </a:r>
            <a:r>
              <a:rPr lang="hr-HR" sz="1600" dirty="0" err="1" smtClean="0"/>
              <a:t>into</a:t>
            </a:r>
            <a:r>
              <a:rPr lang="hr-HR" sz="1600" dirty="0"/>
              <a:t> </a:t>
            </a:r>
            <a:r>
              <a:rPr lang="hr-HR" sz="1600" dirty="0" smtClean="0"/>
              <a:t> </a:t>
            </a:r>
            <a:r>
              <a:rPr lang="en-GB" sz="1600" b="1" dirty="0" err="1" smtClean="0"/>
              <a:t>Vatroslav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Lisinsk</a:t>
            </a:r>
            <a:r>
              <a:rPr lang="hr-HR" sz="1600" b="1" dirty="0" smtClean="0"/>
              <a:t>i</a:t>
            </a:r>
          </a:p>
          <a:p>
            <a:pPr marL="0" indent="0">
              <a:buNone/>
            </a:pPr>
            <a:endParaRPr lang="hr-HR" sz="500" b="1" dirty="0"/>
          </a:p>
          <a:p>
            <a:pPr marL="0" indent="0">
              <a:buNone/>
            </a:pPr>
            <a:r>
              <a:rPr lang="en-GB" sz="1600" dirty="0" smtClean="0"/>
              <a:t>He </a:t>
            </a:r>
            <a:r>
              <a:rPr lang="en-GB" sz="1600" dirty="0"/>
              <a:t>was </a:t>
            </a:r>
            <a:r>
              <a:rPr lang="en-GB" sz="1600" dirty="0" smtClean="0"/>
              <a:t> </a:t>
            </a:r>
            <a:r>
              <a:rPr lang="en-GB" sz="1600" dirty="0"/>
              <a:t>one of the founders of </a:t>
            </a:r>
            <a:r>
              <a:rPr lang="hr-HR" sz="1600" dirty="0" smtClean="0"/>
              <a:t> </a:t>
            </a:r>
            <a:r>
              <a:rPr lang="hr-HR" sz="1600" dirty="0" err="1" smtClean="0"/>
              <a:t>Illyrism</a:t>
            </a:r>
            <a:r>
              <a:rPr lang="hr-HR" sz="1600" dirty="0" smtClean="0"/>
              <a:t>, the </a:t>
            </a:r>
            <a:r>
              <a:rPr lang="hr-HR" sz="1600" dirty="0" err="1" smtClean="0"/>
              <a:t>movement</a:t>
            </a:r>
            <a:r>
              <a:rPr lang="hr-HR" sz="1600" dirty="0" smtClean="0"/>
              <a:t> </a:t>
            </a:r>
            <a:r>
              <a:rPr lang="en-GB" sz="1600" dirty="0" smtClean="0"/>
              <a:t> a</a:t>
            </a:r>
            <a:r>
              <a:rPr lang="hr-HR" sz="1600" dirty="0" err="1" smtClean="0"/>
              <a:t>dvocating</a:t>
            </a:r>
            <a:r>
              <a:rPr lang="en-GB" sz="1600" dirty="0" smtClean="0"/>
              <a:t>  </a:t>
            </a:r>
            <a:r>
              <a:rPr lang="en-GB" sz="1600" dirty="0"/>
              <a:t>the importance of Croatian cultural heritage, as a </a:t>
            </a:r>
            <a:r>
              <a:rPr lang="hr-HR" sz="1600" dirty="0" err="1" smtClean="0"/>
              <a:t>reaction</a:t>
            </a:r>
            <a:r>
              <a:rPr lang="hr-HR" sz="1600" dirty="0" smtClean="0"/>
              <a:t> to </a:t>
            </a:r>
            <a:r>
              <a:rPr lang="hr-HR" sz="1600" dirty="0" err="1" smtClean="0"/>
              <a:t>Magyarisation</a:t>
            </a:r>
            <a:r>
              <a:rPr lang="hr-HR" sz="1600" dirty="0" smtClean="0"/>
              <a:t> </a:t>
            </a:r>
            <a:r>
              <a:rPr lang="en-GB" sz="1600" dirty="0" smtClean="0"/>
              <a:t>during the</a:t>
            </a:r>
            <a:r>
              <a:rPr lang="hr-HR" sz="1600" dirty="0" smtClean="0"/>
              <a:t> </a:t>
            </a:r>
            <a:r>
              <a:rPr lang="hr-HR" sz="1600" dirty="0" err="1" smtClean="0"/>
              <a:t>Austro</a:t>
            </a:r>
            <a:r>
              <a:rPr lang="hr-HR" sz="1600" dirty="0" smtClean="0"/>
              <a:t>-</a:t>
            </a:r>
            <a:r>
              <a:rPr lang="hr-HR" sz="1600" dirty="0" err="1" smtClean="0"/>
              <a:t>Hungarian</a:t>
            </a:r>
            <a:r>
              <a:rPr lang="hr-HR" sz="1600" dirty="0" smtClean="0"/>
              <a:t> </a:t>
            </a:r>
            <a:r>
              <a:rPr lang="hr-HR" sz="1600" dirty="0" err="1" smtClean="0"/>
              <a:t>rule</a:t>
            </a:r>
            <a:endParaRPr lang="hr-HR" sz="1600" dirty="0" smtClean="0"/>
          </a:p>
          <a:p>
            <a:endParaRPr lang="hr-HR" sz="500" dirty="0" smtClean="0"/>
          </a:p>
          <a:p>
            <a:pPr marL="0" indent="0">
              <a:buNone/>
            </a:pPr>
            <a:r>
              <a:rPr lang="hr-HR" sz="1600" dirty="0" smtClean="0"/>
              <a:t>He worked as a </a:t>
            </a:r>
            <a:r>
              <a:rPr lang="en-US" sz="1600" dirty="0" smtClean="0"/>
              <a:t>clerk</a:t>
            </a:r>
            <a:r>
              <a:rPr lang="hr-HR" sz="1600" dirty="0" smtClean="0"/>
              <a:t> but </a:t>
            </a:r>
            <a:r>
              <a:rPr lang="hr-HR" sz="1600" dirty="0" err="1" smtClean="0"/>
              <a:t>joined</a:t>
            </a:r>
            <a:r>
              <a:rPr lang="hr-HR" sz="1600" dirty="0" smtClean="0"/>
              <a:t> the </a:t>
            </a:r>
            <a:r>
              <a:rPr lang="hr-HR" sz="1600" dirty="0" err="1" smtClean="0"/>
              <a:t>first</a:t>
            </a:r>
            <a:r>
              <a:rPr lang="hr-HR" sz="1600" dirty="0" smtClean="0"/>
              <a:t> </a:t>
            </a:r>
            <a:r>
              <a:rPr lang="hr-HR" sz="1600" dirty="0" err="1" smtClean="0"/>
              <a:t>Croatian</a:t>
            </a:r>
            <a:r>
              <a:rPr lang="hr-HR" sz="1600" dirty="0" smtClean="0"/>
              <a:t> </a:t>
            </a:r>
            <a:r>
              <a:rPr lang="hr-HR" sz="1600" dirty="0" err="1" smtClean="0"/>
              <a:t>Choir</a:t>
            </a:r>
            <a:r>
              <a:rPr lang="hr-HR" sz="1600" dirty="0" smtClean="0"/>
              <a:t> </a:t>
            </a:r>
            <a:r>
              <a:rPr lang="hr-HR" sz="1600" dirty="0" err="1" smtClean="0"/>
              <a:t>Society</a:t>
            </a:r>
            <a:r>
              <a:rPr lang="hr-HR" sz="1600" dirty="0" smtClean="0"/>
              <a:t> as a </a:t>
            </a:r>
            <a:r>
              <a:rPr lang="hr-HR" sz="1600" dirty="0" err="1" smtClean="0"/>
              <a:t>conductor</a:t>
            </a:r>
            <a:r>
              <a:rPr lang="hr-HR" sz="1600" dirty="0" smtClean="0"/>
              <a:t>.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rgbClr val="0070C0"/>
                </a:solidFill>
              </a:rPr>
              <a:t>He </a:t>
            </a:r>
            <a:r>
              <a:rPr lang="hr-HR" sz="1600" dirty="0" err="1" smtClean="0">
                <a:solidFill>
                  <a:srgbClr val="0070C0"/>
                </a:solidFill>
              </a:rPr>
              <a:t>became</a:t>
            </a:r>
            <a:r>
              <a:rPr lang="hr-HR" sz="1600" dirty="0" smtClean="0">
                <a:solidFill>
                  <a:srgbClr val="0070C0"/>
                </a:solidFill>
              </a:rPr>
              <a:t> the </a:t>
            </a:r>
            <a:r>
              <a:rPr lang="hr-HR" sz="1600" dirty="0" err="1" smtClean="0">
                <a:solidFill>
                  <a:srgbClr val="0070C0"/>
                </a:solidFill>
              </a:rPr>
              <a:t>founder</a:t>
            </a:r>
            <a:r>
              <a:rPr lang="hr-HR" sz="1600" dirty="0" smtClean="0">
                <a:solidFill>
                  <a:srgbClr val="0070C0"/>
                </a:solidFill>
              </a:rPr>
              <a:t> of </a:t>
            </a:r>
            <a:r>
              <a:rPr lang="hr-HR" sz="1600" dirty="0" err="1" smtClean="0">
                <a:solidFill>
                  <a:srgbClr val="0070C0"/>
                </a:solidFill>
              </a:rPr>
              <a:t>Croatian</a:t>
            </a:r>
            <a:r>
              <a:rPr lang="hr-HR" sz="1600" dirty="0" smtClean="0">
                <a:solidFill>
                  <a:srgbClr val="0070C0"/>
                </a:solidFill>
              </a:rPr>
              <a:t> opera, </a:t>
            </a:r>
            <a:r>
              <a:rPr lang="hr-HR" sz="1600" dirty="0" err="1" smtClean="0">
                <a:solidFill>
                  <a:srgbClr val="0070C0"/>
                </a:solidFill>
              </a:rPr>
              <a:t>writing</a:t>
            </a:r>
            <a:r>
              <a:rPr lang="hr-HR" sz="1600" dirty="0" smtClean="0">
                <a:solidFill>
                  <a:srgbClr val="0070C0"/>
                </a:solidFill>
              </a:rPr>
              <a:t> „Love and </a:t>
            </a:r>
            <a:r>
              <a:rPr lang="hr-HR" sz="1600" dirty="0" err="1" smtClean="0">
                <a:solidFill>
                  <a:srgbClr val="0070C0"/>
                </a:solidFill>
              </a:rPr>
              <a:t>Malice</a:t>
            </a:r>
            <a:r>
              <a:rPr lang="hr-HR" sz="1600" dirty="0" smtClean="0">
                <a:solidFill>
                  <a:srgbClr val="0070C0"/>
                </a:solidFill>
              </a:rPr>
              <a:t>”, the </a:t>
            </a:r>
            <a:r>
              <a:rPr lang="hr-HR" sz="1600" dirty="0" err="1" smtClean="0">
                <a:solidFill>
                  <a:srgbClr val="0070C0"/>
                </a:solidFill>
              </a:rPr>
              <a:t>first</a:t>
            </a:r>
            <a:r>
              <a:rPr lang="hr-HR" sz="1600" dirty="0" smtClean="0">
                <a:solidFill>
                  <a:srgbClr val="0070C0"/>
                </a:solidFill>
              </a:rPr>
              <a:t> </a:t>
            </a:r>
            <a:r>
              <a:rPr lang="hr-HR" sz="1600" dirty="0" err="1" smtClean="0">
                <a:solidFill>
                  <a:srgbClr val="0070C0"/>
                </a:solidFill>
              </a:rPr>
              <a:t>Croatian</a:t>
            </a:r>
            <a:r>
              <a:rPr lang="hr-HR" sz="1600" dirty="0" smtClean="0">
                <a:solidFill>
                  <a:srgbClr val="0070C0"/>
                </a:solidFill>
              </a:rPr>
              <a:t> opera, in 1846. </a:t>
            </a:r>
          </a:p>
          <a:p>
            <a:pPr marL="0" indent="0">
              <a:buNone/>
            </a:pPr>
            <a:r>
              <a:rPr lang="hr-HR" sz="1600" dirty="0" smtClean="0"/>
              <a:t>He created </a:t>
            </a:r>
            <a:r>
              <a:rPr lang="hr-HR" sz="1600" dirty="0" err="1" smtClean="0"/>
              <a:t>numerous</a:t>
            </a:r>
            <a:r>
              <a:rPr lang="hr-HR" sz="1600" dirty="0" smtClean="0"/>
              <a:t> </a:t>
            </a:r>
            <a:r>
              <a:rPr lang="hr-HR" sz="1600" dirty="0" err="1" smtClean="0"/>
              <a:t>works</a:t>
            </a:r>
            <a:r>
              <a:rPr lang="hr-HR" sz="1600" dirty="0" smtClean="0"/>
              <a:t> for </a:t>
            </a:r>
            <a:r>
              <a:rPr lang="hr-HR" sz="1600" dirty="0" err="1" smtClean="0"/>
              <a:t>orchestra</a:t>
            </a:r>
            <a:r>
              <a:rPr lang="hr-HR" sz="1600" dirty="0" smtClean="0"/>
              <a:t>, </a:t>
            </a:r>
            <a:r>
              <a:rPr lang="hr-HR" sz="1600" dirty="0" err="1" smtClean="0"/>
              <a:t>choir</a:t>
            </a:r>
            <a:r>
              <a:rPr lang="hr-HR" sz="1600" dirty="0" smtClean="0"/>
              <a:t> and solo. In 1851 he </a:t>
            </a:r>
            <a:r>
              <a:rPr lang="hr-HR" sz="1600" dirty="0" err="1" smtClean="0"/>
              <a:t>wrote</a:t>
            </a:r>
            <a:r>
              <a:rPr lang="hr-HR" sz="1600" dirty="0" smtClean="0"/>
              <a:t>  </a:t>
            </a:r>
            <a:r>
              <a:rPr lang="hr-HR" sz="1600" dirty="0" err="1" smtClean="0"/>
              <a:t>his</a:t>
            </a:r>
            <a:r>
              <a:rPr lang="hr-HR" sz="1600" dirty="0" smtClean="0"/>
              <a:t> </a:t>
            </a:r>
            <a:r>
              <a:rPr lang="hr-HR" sz="1600" dirty="0" err="1" smtClean="0"/>
              <a:t>second</a:t>
            </a:r>
            <a:r>
              <a:rPr lang="hr-HR" sz="1600" dirty="0" smtClean="0"/>
              <a:t> opera „</a:t>
            </a:r>
            <a:r>
              <a:rPr lang="hr-HR" sz="1600" dirty="0" err="1" smtClean="0"/>
              <a:t>Porin</a:t>
            </a:r>
            <a:r>
              <a:rPr lang="hr-HR" sz="1600" dirty="0" smtClean="0"/>
              <a:t>”, but </a:t>
            </a:r>
            <a:r>
              <a:rPr lang="hr-HR" sz="1600" dirty="0" err="1" smtClean="0"/>
              <a:t>didn</a:t>
            </a:r>
            <a:r>
              <a:rPr lang="hr-HR" sz="1600" dirty="0" smtClean="0"/>
              <a:t>’t live to </a:t>
            </a:r>
            <a:r>
              <a:rPr lang="hr-HR" sz="1600" dirty="0" err="1" smtClean="0"/>
              <a:t>see</a:t>
            </a:r>
            <a:r>
              <a:rPr lang="hr-HR" sz="1600" dirty="0" smtClean="0"/>
              <a:t> </a:t>
            </a:r>
            <a:r>
              <a:rPr lang="hr-HR" sz="1600" dirty="0"/>
              <a:t> </a:t>
            </a:r>
            <a:r>
              <a:rPr lang="hr-HR" sz="1600" dirty="0" smtClean="0"/>
              <a:t>its  </a:t>
            </a:r>
            <a:r>
              <a:rPr lang="hr-HR" sz="1600" dirty="0" err="1" smtClean="0"/>
              <a:t>first</a:t>
            </a:r>
            <a:r>
              <a:rPr lang="hr-HR" sz="1600" dirty="0" smtClean="0"/>
              <a:t> </a:t>
            </a:r>
            <a:r>
              <a:rPr lang="hr-HR" sz="1600" dirty="0" err="1" smtClean="0"/>
              <a:t>performance</a:t>
            </a:r>
            <a:r>
              <a:rPr lang="hr-HR" sz="1600" dirty="0" smtClean="0"/>
              <a:t>.</a:t>
            </a:r>
            <a:endParaRPr lang="en-GB" sz="1600" dirty="0" smtClean="0"/>
          </a:p>
          <a:p>
            <a:pPr marL="0" indent="0">
              <a:buNone/>
            </a:pPr>
            <a:endParaRPr lang="hr-HR" sz="500" dirty="0" smtClean="0"/>
          </a:p>
          <a:p>
            <a:pPr marL="0" indent="0">
              <a:buNone/>
            </a:pPr>
            <a:r>
              <a:rPr lang="en-GB" sz="1600" dirty="0" err="1" smtClean="0"/>
              <a:t>Lisinski</a:t>
            </a:r>
            <a:r>
              <a:rPr lang="en-GB" sz="1600" dirty="0" smtClean="0"/>
              <a:t> </a:t>
            </a:r>
            <a:r>
              <a:rPr lang="en-GB" sz="1600" dirty="0"/>
              <a:t>died in Zagreb on 31 May </a:t>
            </a:r>
            <a:r>
              <a:rPr lang="en-GB" sz="1600" dirty="0" smtClean="0"/>
              <a:t>1854</a:t>
            </a:r>
            <a:r>
              <a:rPr lang="hr-HR" sz="1600" dirty="0" smtClean="0"/>
              <a:t>.</a:t>
            </a:r>
            <a:r>
              <a:rPr lang="en-GB" sz="1600" dirty="0"/>
              <a:t> </a:t>
            </a:r>
          </a:p>
          <a:p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2776"/>
            <a:ext cx="2039664" cy="3361508"/>
          </a:xfrm>
          <a:ln w="57150">
            <a:solidFill>
              <a:schemeClr val="accent1"/>
            </a:solidFill>
          </a:ln>
        </p:spPr>
      </p:pic>
      <p:grpSp>
        <p:nvGrpSpPr>
          <p:cNvPr id="8" name="Grupa 7"/>
          <p:cNvGrpSpPr/>
          <p:nvPr/>
        </p:nvGrpSpPr>
        <p:grpSpPr>
          <a:xfrm>
            <a:off x="4187155" y="4941168"/>
            <a:ext cx="2905125" cy="1619250"/>
            <a:chOff x="3900075" y="5013176"/>
            <a:chExt cx="2905125" cy="1619250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075" y="5013176"/>
              <a:ext cx="2905125" cy="161925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7" name="TekstniOkvir 6"/>
            <p:cNvSpPr txBox="1"/>
            <p:nvPr/>
          </p:nvSpPr>
          <p:spPr>
            <a:xfrm>
              <a:off x="3900076" y="5107519"/>
              <a:ext cx="2904172" cy="276999"/>
            </a:xfrm>
            <a:prstGeom prst="rect">
              <a:avLst/>
            </a:prstGeom>
            <a:solidFill>
              <a:srgbClr val="FFC000">
                <a:alpha val="47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1200" dirty="0" err="1" smtClean="0"/>
                <a:t>Concert</a:t>
              </a:r>
              <a:r>
                <a:rPr lang="hr-HR" sz="1200" dirty="0" smtClean="0"/>
                <a:t> </a:t>
              </a:r>
              <a:r>
                <a:rPr lang="hr-HR" sz="1200" dirty="0" err="1" smtClean="0"/>
                <a:t>Hall</a:t>
              </a:r>
              <a:r>
                <a:rPr lang="hr-HR" sz="1200" dirty="0" smtClean="0"/>
                <a:t> Lisinski, Zagreb</a:t>
              </a:r>
              <a:endParaRPr lang="en-US" sz="1200" dirty="0"/>
            </a:p>
          </p:txBody>
        </p:sp>
      </p:grp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902">
            <a:off x="7184463" y="3726468"/>
            <a:ext cx="1553576" cy="217500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36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hr-HR" b="1" dirty="0" err="1" smtClean="0">
                <a:solidFill>
                  <a:srgbClr val="0070C0"/>
                </a:solidFill>
              </a:rPr>
              <a:t>Porin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912" y="1124744"/>
            <a:ext cx="4906888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dirty="0"/>
              <a:t>To </a:t>
            </a:r>
            <a:r>
              <a:rPr lang="hr-HR" dirty="0" err="1"/>
              <a:t>honor</a:t>
            </a:r>
            <a:r>
              <a:rPr lang="hr-HR" dirty="0"/>
              <a:t> Lisinski, the </a:t>
            </a:r>
            <a:r>
              <a:rPr lang="hr-HR" dirty="0" err="1"/>
              <a:t>Croatian</a:t>
            </a:r>
            <a:r>
              <a:rPr lang="hr-HR" dirty="0"/>
              <a:t> </a:t>
            </a:r>
            <a:r>
              <a:rPr lang="hr-HR" dirty="0" err="1" smtClean="0"/>
              <a:t>Music</a:t>
            </a:r>
            <a:r>
              <a:rPr lang="hr-HR" dirty="0" smtClean="0"/>
              <a:t> </a:t>
            </a:r>
            <a:r>
              <a:rPr lang="hr-HR" dirty="0" err="1"/>
              <a:t>Award</a:t>
            </a:r>
            <a:r>
              <a:rPr lang="hr-HR" dirty="0"/>
              <a:t> was </a:t>
            </a:r>
            <a:r>
              <a:rPr lang="hr-HR" dirty="0" err="1"/>
              <a:t>named</a:t>
            </a:r>
            <a:r>
              <a:rPr lang="hr-HR" dirty="0"/>
              <a:t> after 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second</a:t>
            </a:r>
            <a:r>
              <a:rPr lang="hr-HR" dirty="0"/>
              <a:t> opera.</a:t>
            </a:r>
            <a:endParaRPr lang="en-GB" b="1" dirty="0"/>
          </a:p>
          <a:p>
            <a:pPr marL="0" indent="0">
              <a:buNone/>
            </a:pPr>
            <a:r>
              <a:rPr lang="en-GB" b="1" dirty="0" err="1" smtClean="0"/>
              <a:t>Porin</a:t>
            </a:r>
            <a:r>
              <a:rPr lang="en-GB" dirty="0"/>
              <a:t> </a:t>
            </a:r>
            <a:r>
              <a:rPr lang="hr-HR" dirty="0" smtClean="0"/>
              <a:t>was </a:t>
            </a:r>
            <a:r>
              <a:rPr lang="en-GB" dirty="0" smtClean="0"/>
              <a:t>founded </a:t>
            </a:r>
            <a:r>
              <a:rPr lang="en-GB" dirty="0"/>
              <a:t>by Croatian Phonographic Association, </a:t>
            </a:r>
            <a:r>
              <a:rPr lang="hr-HR" dirty="0" smtClean="0"/>
              <a:t>the </a:t>
            </a:r>
            <a:r>
              <a:rPr lang="en-GB" dirty="0" smtClean="0"/>
              <a:t>Croatian </a:t>
            </a:r>
            <a:r>
              <a:rPr lang="en-GB" dirty="0"/>
              <a:t>Musicians Union, Croatian </a:t>
            </a:r>
            <a:r>
              <a:rPr lang="en-GB" dirty="0" smtClean="0"/>
              <a:t>Radio</a:t>
            </a:r>
            <a:r>
              <a:rPr lang="hr-HR" dirty="0" smtClean="0"/>
              <a:t>-</a:t>
            </a:r>
            <a:r>
              <a:rPr lang="hr-HR" dirty="0"/>
              <a:t>T</a:t>
            </a:r>
            <a:r>
              <a:rPr lang="en-GB" dirty="0" err="1" smtClean="0"/>
              <a:t>elevision</a:t>
            </a:r>
            <a:r>
              <a:rPr lang="en-GB" dirty="0"/>
              <a:t> and Croatian </a:t>
            </a:r>
            <a:r>
              <a:rPr lang="en-GB" dirty="0" smtClean="0"/>
              <a:t>Composers' </a:t>
            </a:r>
            <a:r>
              <a:rPr lang="en-GB" dirty="0"/>
              <a:t>Society</a:t>
            </a:r>
            <a:r>
              <a:rPr lang="en-GB" dirty="0" smtClean="0"/>
              <a:t>.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The </a:t>
            </a:r>
            <a:r>
              <a:rPr lang="en-GB" dirty="0" smtClean="0"/>
              <a:t> Awards</a:t>
            </a:r>
            <a:r>
              <a:rPr lang="hr-HR" dirty="0" smtClean="0"/>
              <a:t> are </a:t>
            </a:r>
            <a:r>
              <a:rPr lang="hr-HR" dirty="0" err="1" smtClean="0"/>
              <a:t>given</a:t>
            </a:r>
            <a:r>
              <a:rPr lang="hr-HR" dirty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r>
              <a:rPr lang="hr-HR" dirty="0" smtClean="0"/>
              <a:t>, in the </a:t>
            </a:r>
            <a:r>
              <a:rPr lang="hr-HR" dirty="0" err="1" smtClean="0"/>
              <a:t>following</a:t>
            </a:r>
            <a:r>
              <a:rPr lang="hr-HR" dirty="0" smtClean="0"/>
              <a:t> </a:t>
            </a:r>
            <a:r>
              <a:rPr lang="hr-HR" dirty="0" err="1" smtClean="0"/>
              <a:t>categories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Lifetime </a:t>
            </a:r>
            <a:r>
              <a:rPr lang="en-GB" dirty="0">
                <a:solidFill>
                  <a:srgbClr val="0070C0"/>
                </a:solidFill>
              </a:rPr>
              <a:t>Achievement Award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General categories</a:t>
            </a:r>
            <a:endParaRPr lang="hr-HR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Song </a:t>
            </a:r>
            <a:r>
              <a:rPr lang="en-GB" dirty="0">
                <a:solidFill>
                  <a:srgbClr val="0070C0"/>
                </a:solidFill>
              </a:rPr>
              <a:t>of the </a:t>
            </a:r>
            <a:r>
              <a:rPr lang="en-GB" dirty="0" smtClean="0">
                <a:solidFill>
                  <a:srgbClr val="0070C0"/>
                </a:solidFill>
              </a:rPr>
              <a:t>Year</a:t>
            </a: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Album </a:t>
            </a:r>
            <a:r>
              <a:rPr lang="en-GB" dirty="0">
                <a:solidFill>
                  <a:srgbClr val="0070C0"/>
                </a:solidFill>
              </a:rPr>
              <a:t>of the </a:t>
            </a:r>
            <a:r>
              <a:rPr lang="en-GB" dirty="0" smtClean="0">
                <a:solidFill>
                  <a:srgbClr val="0070C0"/>
                </a:solidFill>
              </a:rPr>
              <a:t>Year</a:t>
            </a: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Best video</a:t>
            </a:r>
            <a:r>
              <a:rPr lang="en-GB" dirty="0">
                <a:solidFill>
                  <a:srgbClr val="0070C0"/>
                </a:solidFill>
              </a:rPr>
              <a:t> </a:t>
            </a:r>
            <a:endParaRPr lang="hr-H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Genre-specific awards</a:t>
            </a: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Best </a:t>
            </a:r>
            <a:r>
              <a:rPr lang="en-GB" dirty="0">
                <a:solidFill>
                  <a:srgbClr val="0070C0"/>
                </a:solidFill>
              </a:rPr>
              <a:t>Club </a:t>
            </a:r>
            <a:r>
              <a:rPr lang="en-GB" dirty="0" smtClean="0">
                <a:solidFill>
                  <a:srgbClr val="0070C0"/>
                </a:solidFill>
              </a:rPr>
              <a:t>Album</a:t>
            </a: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Best </a:t>
            </a:r>
            <a:r>
              <a:rPr lang="en-GB" dirty="0">
                <a:solidFill>
                  <a:srgbClr val="0070C0"/>
                </a:solidFill>
              </a:rPr>
              <a:t>Pop </a:t>
            </a:r>
            <a:r>
              <a:rPr lang="en-GB" dirty="0" smtClean="0">
                <a:solidFill>
                  <a:srgbClr val="0070C0"/>
                </a:solidFill>
              </a:rPr>
              <a:t>Album</a:t>
            </a:r>
            <a:endParaRPr lang="hr-H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Best </a:t>
            </a:r>
            <a:r>
              <a:rPr lang="en-GB" dirty="0">
                <a:solidFill>
                  <a:srgbClr val="0070C0"/>
                </a:solidFill>
              </a:rPr>
              <a:t>Rock Album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GB" dirty="0" smtClean="0"/>
              <a:t>Symbol </a:t>
            </a:r>
            <a:r>
              <a:rPr lang="en-GB" dirty="0"/>
              <a:t>of the award is  </a:t>
            </a:r>
            <a:r>
              <a:rPr lang="hr-HR" dirty="0" smtClean="0"/>
              <a:t>a </a:t>
            </a:r>
            <a:r>
              <a:rPr lang="en-GB" dirty="0" smtClean="0"/>
              <a:t>statuette </a:t>
            </a:r>
            <a:r>
              <a:rPr lang="en-GB" dirty="0" smtClean="0"/>
              <a:t>about </a:t>
            </a:r>
            <a:endParaRPr lang="hr-HR" dirty="0" smtClean="0"/>
          </a:p>
          <a:p>
            <a:pPr marL="0" indent="0">
              <a:buNone/>
            </a:pPr>
            <a:r>
              <a:rPr lang="en-GB" dirty="0" smtClean="0"/>
              <a:t>30 </a:t>
            </a:r>
            <a:r>
              <a:rPr lang="en-GB" dirty="0"/>
              <a:t>cm </a:t>
            </a:r>
            <a:r>
              <a:rPr lang="hr-HR" dirty="0" err="1" smtClean="0"/>
              <a:t>tall</a:t>
            </a:r>
            <a:r>
              <a:rPr lang="hr-HR" dirty="0" smtClean="0"/>
              <a:t> </a:t>
            </a:r>
            <a:r>
              <a:rPr lang="en-GB" dirty="0" smtClean="0"/>
              <a:t>created </a:t>
            </a:r>
            <a:r>
              <a:rPr lang="en-GB" dirty="0"/>
              <a:t>by </a:t>
            </a:r>
            <a:r>
              <a:rPr lang="en-GB" dirty="0" err="1"/>
              <a:t>Ivica</a:t>
            </a:r>
            <a:r>
              <a:rPr lang="en-GB" dirty="0"/>
              <a:t> </a:t>
            </a:r>
            <a:r>
              <a:rPr lang="en-GB" dirty="0" err="1"/>
              <a:t>Propadalo</a:t>
            </a:r>
            <a:r>
              <a:rPr lang="en-GB" dirty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en-GB" dirty="0" smtClean="0"/>
              <a:t>The stat</a:t>
            </a:r>
            <a:r>
              <a:rPr lang="hr-HR" dirty="0" err="1" smtClean="0"/>
              <a:t>ue</a:t>
            </a:r>
            <a:r>
              <a:rPr lang="en-GB" dirty="0" err="1" smtClean="0"/>
              <a:t>tte</a:t>
            </a:r>
            <a:r>
              <a:rPr lang="en-GB" dirty="0" smtClean="0"/>
              <a:t> </a:t>
            </a:r>
            <a:r>
              <a:rPr lang="hr-HR" dirty="0" smtClean="0"/>
              <a:t>is </a:t>
            </a:r>
            <a:r>
              <a:rPr lang="en-GB" dirty="0" smtClean="0"/>
              <a:t>made </a:t>
            </a:r>
            <a:r>
              <a:rPr lang="en-GB" dirty="0"/>
              <a:t>of </a:t>
            </a:r>
            <a:r>
              <a:rPr lang="en-GB" dirty="0" err="1" smtClean="0"/>
              <a:t>gla</a:t>
            </a:r>
            <a:r>
              <a:rPr lang="hr-HR" dirty="0" smtClean="0"/>
              <a:t>s</a:t>
            </a:r>
            <a:r>
              <a:rPr lang="en-GB" dirty="0" smtClean="0"/>
              <a:t>s</a:t>
            </a:r>
            <a:r>
              <a:rPr lang="en-GB" dirty="0"/>
              <a:t>, </a:t>
            </a:r>
            <a:r>
              <a:rPr lang="en-GB" dirty="0" smtClean="0"/>
              <a:t>ma</a:t>
            </a:r>
            <a:r>
              <a:rPr lang="hr-HR" dirty="0" err="1" smtClean="0"/>
              <a:t>rble</a:t>
            </a:r>
            <a:r>
              <a:rPr lang="en-GB" dirty="0" smtClean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en-GB" dirty="0" smtClean="0"/>
              <a:t>from </a:t>
            </a:r>
            <a:r>
              <a:rPr lang="en-GB" dirty="0"/>
              <a:t>the island of </a:t>
            </a:r>
            <a:r>
              <a:rPr lang="en-GB" dirty="0" err="1"/>
              <a:t>Brač</a:t>
            </a:r>
            <a:r>
              <a:rPr lang="en-GB" dirty="0"/>
              <a:t>, </a:t>
            </a:r>
            <a:r>
              <a:rPr lang="hr-HR" dirty="0" smtClean="0"/>
              <a:t>or</a:t>
            </a:r>
            <a:r>
              <a:rPr lang="en-GB" dirty="0" smtClean="0"/>
              <a:t> </a:t>
            </a:r>
            <a:r>
              <a:rPr lang="en-GB" dirty="0"/>
              <a:t>of black </a:t>
            </a:r>
            <a:r>
              <a:rPr lang="en-GB" dirty="0" err="1" smtClean="0"/>
              <a:t>chr</a:t>
            </a:r>
            <a:r>
              <a:rPr lang="hr-HR" dirty="0" smtClean="0"/>
              <a:t>y</a:t>
            </a:r>
            <a:r>
              <a:rPr lang="en-GB" dirty="0" err="1" smtClean="0"/>
              <a:t>stal</a:t>
            </a:r>
            <a:r>
              <a:rPr lang="hr-HR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6156" r="11525"/>
          <a:stretch/>
        </p:blipFill>
        <p:spPr>
          <a:xfrm rot="21140025">
            <a:off x="6378592" y="2924944"/>
            <a:ext cx="2315628" cy="156088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8509" r="13303" b="6618"/>
          <a:stretch/>
        </p:blipFill>
        <p:spPr>
          <a:xfrm>
            <a:off x="0" y="332656"/>
            <a:ext cx="3731828" cy="604867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1" t="17735" r="4796" b="4353"/>
          <a:stretch/>
        </p:blipFill>
        <p:spPr>
          <a:xfrm rot="495814">
            <a:off x="7389867" y="4467028"/>
            <a:ext cx="1008112" cy="17279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91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70C0"/>
                </a:solidFill>
              </a:rPr>
              <a:t>Jakov Gotovac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427984" y="1279301"/>
            <a:ext cx="417646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700" b="1" dirty="0" err="1" smtClean="0"/>
              <a:t>Jakov</a:t>
            </a:r>
            <a:r>
              <a:rPr lang="en-GB" sz="1700" b="1" dirty="0" smtClean="0"/>
              <a:t> </a:t>
            </a:r>
            <a:r>
              <a:rPr lang="en-GB" sz="1700" b="1" dirty="0" err="1"/>
              <a:t>Gotovac</a:t>
            </a:r>
            <a:r>
              <a:rPr lang="en-GB" sz="1700" dirty="0"/>
              <a:t> </a:t>
            </a:r>
            <a:r>
              <a:rPr lang="hr-HR" sz="1700" dirty="0" smtClean="0"/>
              <a:t> </a:t>
            </a:r>
            <a:r>
              <a:rPr lang="en-GB" sz="1400" dirty="0"/>
              <a:t>(October 11, 1895 – October 16, 1982) </a:t>
            </a:r>
            <a:endParaRPr lang="hr-HR" sz="1400" dirty="0" smtClean="0"/>
          </a:p>
          <a:p>
            <a:pPr marL="0" indent="0">
              <a:buNone/>
            </a:pPr>
            <a:r>
              <a:rPr lang="en-GB" sz="1700" dirty="0" smtClean="0"/>
              <a:t>was</a:t>
            </a:r>
            <a:r>
              <a:rPr lang="hr-HR" sz="1700" dirty="0" smtClean="0"/>
              <a:t> </a:t>
            </a:r>
            <a:r>
              <a:rPr lang="en-GB" sz="1700" dirty="0" smtClean="0"/>
              <a:t>a</a:t>
            </a:r>
            <a:r>
              <a:rPr lang="en-GB" sz="1700" dirty="0"/>
              <a:t> Croatian composer and conductor of classical music. </a:t>
            </a:r>
            <a:endParaRPr lang="hr-HR" sz="1700" dirty="0" smtClean="0"/>
          </a:p>
          <a:p>
            <a:pPr marL="0" indent="0">
              <a:buNone/>
            </a:pPr>
            <a:r>
              <a:rPr lang="en-GB" sz="1700" dirty="0" smtClean="0"/>
              <a:t>His </a:t>
            </a:r>
            <a:r>
              <a:rPr lang="en-GB" sz="1700" dirty="0"/>
              <a:t>comic opera, </a:t>
            </a:r>
            <a:r>
              <a:rPr lang="en-GB" sz="1700" i="1" dirty="0" err="1"/>
              <a:t>Ero</a:t>
            </a:r>
            <a:r>
              <a:rPr lang="en-GB" sz="1700" i="1" dirty="0"/>
              <a:t> s </a:t>
            </a:r>
            <a:r>
              <a:rPr lang="en-GB" sz="1700" i="1" dirty="0" err="1"/>
              <a:t>onoga</a:t>
            </a:r>
            <a:r>
              <a:rPr lang="en-GB" sz="1700" i="1" dirty="0"/>
              <a:t> </a:t>
            </a:r>
            <a:r>
              <a:rPr lang="en-GB" sz="1700" i="1" dirty="0" err="1"/>
              <a:t>svijeta</a:t>
            </a:r>
            <a:r>
              <a:rPr lang="en-GB" sz="1700" dirty="0"/>
              <a:t> (</a:t>
            </a:r>
            <a:r>
              <a:rPr lang="en-GB" sz="1700" i="1" dirty="0" err="1"/>
              <a:t>Ero</a:t>
            </a:r>
            <a:r>
              <a:rPr lang="en-GB" sz="1700" i="1" dirty="0"/>
              <a:t> the Joker</a:t>
            </a:r>
            <a:r>
              <a:rPr lang="en-GB" sz="1700" dirty="0"/>
              <a:t>), Croatia's best-known opera, was first performed in </a:t>
            </a:r>
            <a:r>
              <a:rPr lang="en-GB" sz="1700" dirty="0" smtClean="0"/>
              <a:t>Zagreb</a:t>
            </a:r>
            <a:r>
              <a:rPr lang="hr-HR" sz="1700" dirty="0"/>
              <a:t> </a:t>
            </a:r>
            <a:r>
              <a:rPr lang="en-GB" sz="1700" dirty="0" smtClean="0"/>
              <a:t>in </a:t>
            </a:r>
            <a:r>
              <a:rPr lang="en-GB" sz="1700" dirty="0"/>
              <a:t>1935</a:t>
            </a:r>
            <a:r>
              <a:rPr lang="en-GB" sz="1700" dirty="0" smtClean="0"/>
              <a:t>.</a:t>
            </a:r>
            <a:endParaRPr lang="hr-HR" sz="1700" dirty="0" smtClean="0"/>
          </a:p>
          <a:p>
            <a:pPr marL="0" indent="0">
              <a:buNone/>
            </a:pPr>
            <a:endParaRPr lang="hr-HR" sz="1500" dirty="0" smtClean="0"/>
          </a:p>
          <a:p>
            <a:pPr marL="0" indent="0">
              <a:buNone/>
            </a:pPr>
            <a:r>
              <a:rPr lang="en-GB" sz="1700" b="1" dirty="0" err="1" smtClean="0">
                <a:solidFill>
                  <a:srgbClr val="0070C0"/>
                </a:solidFill>
              </a:rPr>
              <a:t>Ero</a:t>
            </a:r>
            <a:r>
              <a:rPr lang="en-GB" sz="1700" b="1" dirty="0" smtClean="0">
                <a:solidFill>
                  <a:srgbClr val="0070C0"/>
                </a:solidFill>
              </a:rPr>
              <a:t> s </a:t>
            </a:r>
            <a:r>
              <a:rPr lang="en-GB" sz="1700" b="1" dirty="0" err="1" smtClean="0">
                <a:solidFill>
                  <a:srgbClr val="0070C0"/>
                </a:solidFill>
              </a:rPr>
              <a:t>onoga</a:t>
            </a:r>
            <a:r>
              <a:rPr lang="en-GB" sz="1700" b="1" dirty="0" smtClean="0">
                <a:solidFill>
                  <a:srgbClr val="0070C0"/>
                </a:solidFill>
              </a:rPr>
              <a:t> </a:t>
            </a:r>
            <a:r>
              <a:rPr lang="en-GB" sz="1700" b="1" dirty="0" err="1" smtClean="0">
                <a:solidFill>
                  <a:srgbClr val="0070C0"/>
                </a:solidFill>
              </a:rPr>
              <a:t>svijeta</a:t>
            </a:r>
            <a:r>
              <a:rPr lang="en-GB" sz="1700" dirty="0" smtClean="0">
                <a:solidFill>
                  <a:srgbClr val="0070C0"/>
                </a:solidFill>
              </a:rPr>
              <a:t> (usually translated as </a:t>
            </a:r>
            <a:r>
              <a:rPr lang="en-GB" sz="1700" dirty="0" err="1" smtClean="0">
                <a:solidFill>
                  <a:srgbClr val="0070C0"/>
                </a:solidFill>
              </a:rPr>
              <a:t>Ero</a:t>
            </a:r>
            <a:r>
              <a:rPr lang="en-GB" sz="1700" dirty="0" smtClean="0">
                <a:solidFill>
                  <a:srgbClr val="0070C0"/>
                </a:solidFill>
              </a:rPr>
              <a:t> the Joker, literally </a:t>
            </a:r>
            <a:r>
              <a:rPr lang="en-GB" sz="1700" dirty="0" err="1" smtClean="0">
                <a:solidFill>
                  <a:srgbClr val="0070C0"/>
                </a:solidFill>
              </a:rPr>
              <a:t>Ero</a:t>
            </a:r>
            <a:r>
              <a:rPr lang="en-GB" sz="1700" dirty="0" smtClean="0">
                <a:solidFill>
                  <a:srgbClr val="0070C0"/>
                </a:solidFill>
              </a:rPr>
              <a:t> from the other world) is a comic opera in three acts by </a:t>
            </a:r>
            <a:r>
              <a:rPr lang="en-GB" sz="1700" dirty="0" err="1" smtClean="0">
                <a:solidFill>
                  <a:srgbClr val="0070C0"/>
                </a:solidFill>
              </a:rPr>
              <a:t>Jakov</a:t>
            </a:r>
            <a:r>
              <a:rPr lang="en-GB" sz="1700" dirty="0" smtClean="0">
                <a:solidFill>
                  <a:srgbClr val="0070C0"/>
                </a:solidFill>
              </a:rPr>
              <a:t> </a:t>
            </a:r>
            <a:r>
              <a:rPr lang="en-GB" sz="1700" dirty="0" err="1" smtClean="0">
                <a:solidFill>
                  <a:srgbClr val="0070C0"/>
                </a:solidFill>
              </a:rPr>
              <a:t>Gotovac</a:t>
            </a:r>
            <a:r>
              <a:rPr lang="en-GB" sz="1700" dirty="0" smtClean="0">
                <a:solidFill>
                  <a:srgbClr val="0070C0"/>
                </a:solidFill>
              </a:rPr>
              <a:t>, with a libretto by Milan </a:t>
            </a:r>
            <a:r>
              <a:rPr lang="en-GB" sz="1700" dirty="0" err="1" smtClean="0">
                <a:solidFill>
                  <a:srgbClr val="0070C0"/>
                </a:solidFill>
              </a:rPr>
              <a:t>Begović</a:t>
            </a:r>
            <a:r>
              <a:rPr lang="en-GB" sz="1700" dirty="0" smtClean="0">
                <a:solidFill>
                  <a:srgbClr val="0070C0"/>
                </a:solidFill>
              </a:rPr>
              <a:t> based on a </a:t>
            </a:r>
            <a:r>
              <a:rPr lang="en-GB" sz="1700" dirty="0" err="1" smtClean="0">
                <a:solidFill>
                  <a:srgbClr val="0070C0"/>
                </a:solidFill>
              </a:rPr>
              <a:t>fol</a:t>
            </a:r>
            <a:r>
              <a:rPr lang="hr-HR" sz="1700" dirty="0" smtClean="0">
                <a:solidFill>
                  <a:srgbClr val="0070C0"/>
                </a:solidFill>
              </a:rPr>
              <a:t>k</a:t>
            </a:r>
            <a:r>
              <a:rPr lang="en-GB" sz="1700" dirty="0" smtClean="0">
                <a:solidFill>
                  <a:srgbClr val="0070C0"/>
                </a:solidFill>
              </a:rPr>
              <a:t> tale. The genesis of the opera was at </a:t>
            </a:r>
            <a:r>
              <a:rPr lang="en-GB" sz="1700" dirty="0" err="1" smtClean="0">
                <a:solidFill>
                  <a:srgbClr val="0070C0"/>
                </a:solidFill>
              </a:rPr>
              <a:t>Vrlička</a:t>
            </a:r>
            <a:r>
              <a:rPr lang="en-GB" sz="1700" dirty="0" smtClean="0">
                <a:solidFill>
                  <a:srgbClr val="0070C0"/>
                </a:solidFill>
              </a:rPr>
              <a:t> </a:t>
            </a:r>
            <a:r>
              <a:rPr lang="en-GB" sz="1700" dirty="0" err="1" smtClean="0">
                <a:solidFill>
                  <a:srgbClr val="0070C0"/>
                </a:solidFill>
              </a:rPr>
              <a:t>Česma</a:t>
            </a:r>
            <a:r>
              <a:rPr lang="en-GB" sz="1700" dirty="0" smtClean="0">
                <a:solidFill>
                  <a:srgbClr val="0070C0"/>
                </a:solidFill>
              </a:rPr>
              <a:t> in the town of </a:t>
            </a:r>
            <a:r>
              <a:rPr lang="en-GB" sz="1700" dirty="0" err="1" smtClean="0">
                <a:solidFill>
                  <a:srgbClr val="0070C0"/>
                </a:solidFill>
              </a:rPr>
              <a:t>Vrlika</a:t>
            </a:r>
            <a:r>
              <a:rPr lang="en-GB" sz="1700" dirty="0" smtClean="0">
                <a:solidFill>
                  <a:srgbClr val="0070C0"/>
                </a:solidFill>
              </a:rPr>
              <a:t>, a hometown of Milan </a:t>
            </a:r>
            <a:r>
              <a:rPr lang="en-GB" sz="1700" dirty="0" err="1" smtClean="0">
                <a:solidFill>
                  <a:srgbClr val="0070C0"/>
                </a:solidFill>
              </a:rPr>
              <a:t>Begović</a:t>
            </a:r>
            <a:r>
              <a:rPr lang="en-GB" sz="1700" dirty="0" smtClean="0">
                <a:solidFill>
                  <a:srgbClr val="0070C0"/>
                </a:solidFill>
              </a:rPr>
              <a:t>.</a:t>
            </a:r>
            <a:endParaRPr lang="hr-HR" sz="17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500" dirty="0" smtClean="0"/>
          </a:p>
          <a:p>
            <a:pPr marL="0" indent="0">
              <a:buNone/>
            </a:pPr>
            <a:r>
              <a:rPr lang="en-GB" sz="1700" dirty="0" smtClean="0"/>
              <a:t>According </a:t>
            </a:r>
            <a:r>
              <a:rPr lang="en-GB" sz="1700" dirty="0"/>
              <a:t>to Croatian musicologist Josip </a:t>
            </a:r>
            <a:r>
              <a:rPr lang="en-GB" sz="1700" dirty="0" err="1"/>
              <a:t>Andreis</a:t>
            </a:r>
            <a:r>
              <a:rPr lang="en-GB" sz="1700" dirty="0"/>
              <a:t>, </a:t>
            </a:r>
            <a:r>
              <a:rPr lang="en-GB" sz="1700" dirty="0" err="1"/>
              <a:t>Ero</a:t>
            </a:r>
            <a:r>
              <a:rPr lang="en-GB" sz="1700" dirty="0"/>
              <a:t> s </a:t>
            </a:r>
            <a:r>
              <a:rPr lang="en-GB" sz="1700" dirty="0" err="1"/>
              <a:t>onoga</a:t>
            </a:r>
            <a:r>
              <a:rPr lang="en-GB" sz="1700" dirty="0"/>
              <a:t> </a:t>
            </a:r>
            <a:r>
              <a:rPr lang="en-GB" sz="1700" dirty="0" err="1"/>
              <a:t>svijeta</a:t>
            </a:r>
            <a:r>
              <a:rPr lang="en-GB" sz="1700" dirty="0"/>
              <a:t> is "not only the most successful Croatian comic opera to this day, but also </a:t>
            </a:r>
            <a:r>
              <a:rPr lang="en-GB" sz="1700" b="1" dirty="0">
                <a:solidFill>
                  <a:srgbClr val="0070C0"/>
                </a:solidFill>
              </a:rPr>
              <a:t>the only Croatian opera with </a:t>
            </a:r>
            <a:r>
              <a:rPr lang="hr-HR" sz="1700" b="1" dirty="0" smtClean="0">
                <a:solidFill>
                  <a:srgbClr val="0070C0"/>
                </a:solidFill>
              </a:rPr>
              <a:t>constant</a:t>
            </a:r>
            <a:r>
              <a:rPr lang="en-GB" sz="1700" b="1" dirty="0" smtClean="0">
                <a:solidFill>
                  <a:srgbClr val="0070C0"/>
                </a:solidFill>
              </a:rPr>
              <a:t> </a:t>
            </a:r>
            <a:r>
              <a:rPr lang="en-GB" sz="1700" b="1" dirty="0">
                <a:solidFill>
                  <a:srgbClr val="0070C0"/>
                </a:solidFill>
              </a:rPr>
              <a:t>presence in the </a:t>
            </a:r>
            <a:r>
              <a:rPr lang="en-GB" sz="1700" b="1" dirty="0" err="1">
                <a:solidFill>
                  <a:srgbClr val="0070C0"/>
                </a:solidFill>
              </a:rPr>
              <a:t>theaters</a:t>
            </a:r>
            <a:r>
              <a:rPr lang="en-GB" sz="1700" b="1" dirty="0">
                <a:solidFill>
                  <a:srgbClr val="0070C0"/>
                </a:solidFill>
              </a:rPr>
              <a:t> abroad"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t="22202"/>
          <a:stretch/>
        </p:blipFill>
        <p:spPr>
          <a:xfrm>
            <a:off x="540684" y="1340768"/>
            <a:ext cx="2879188" cy="378813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3" name="Grupa 2"/>
          <p:cNvGrpSpPr/>
          <p:nvPr/>
        </p:nvGrpSpPr>
        <p:grpSpPr>
          <a:xfrm>
            <a:off x="1188756" y="4488584"/>
            <a:ext cx="2951196" cy="1604712"/>
            <a:chOff x="1188756" y="4488584"/>
            <a:chExt cx="2951196" cy="1604712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56" y="4488584"/>
              <a:ext cx="2951196" cy="1604712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8" name="TekstniOkvir 7"/>
            <p:cNvSpPr txBox="1"/>
            <p:nvPr/>
          </p:nvSpPr>
          <p:spPr>
            <a:xfrm>
              <a:off x="1188756" y="4592164"/>
              <a:ext cx="2951195" cy="276999"/>
            </a:xfrm>
            <a:prstGeom prst="rect">
              <a:avLst/>
            </a:prstGeom>
            <a:solidFill>
              <a:srgbClr val="FFC000">
                <a:alpha val="47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1200" dirty="0" smtClean="0"/>
                <a:t>Zagreb Opera </a:t>
              </a:r>
              <a:r>
                <a:rPr lang="hr-HR" sz="1200" dirty="0" err="1" smtClean="0"/>
                <a:t>House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21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1"/>
          <a:stretch/>
        </p:blipFill>
        <p:spPr>
          <a:xfrm>
            <a:off x="4788024" y="0"/>
            <a:ext cx="4355976" cy="6859202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24" y="4562138"/>
            <a:ext cx="1877343" cy="1877343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2992574"/>
            <a:ext cx="2160240" cy="1459622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9474"/>
            <a:ext cx="4644009" cy="22910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r="17796"/>
          <a:stretch/>
        </p:blipFill>
        <p:spPr>
          <a:xfrm>
            <a:off x="15164" y="4548657"/>
            <a:ext cx="2672618" cy="190467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3"/>
          <a:stretch/>
        </p:blipFill>
        <p:spPr>
          <a:xfrm>
            <a:off x="-1" y="3016448"/>
            <a:ext cx="2406326" cy="14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0070C0"/>
                </a:solidFill>
              </a:rPr>
              <a:t>Tomislav Uhlik</a:t>
            </a:r>
            <a:endParaRPr lang="hr-HR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2776628" cy="3929192"/>
          </a:xfrm>
          <a:ln w="28575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066591"/>
            <a:ext cx="4186808" cy="4378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Tomislav</a:t>
            </a:r>
            <a:r>
              <a:rPr lang="en-US" sz="1600" dirty="0"/>
              <a:t> </a:t>
            </a:r>
            <a:r>
              <a:rPr lang="en-US" sz="1600" dirty="0" err="1"/>
              <a:t>Uhlik</a:t>
            </a:r>
            <a:r>
              <a:rPr lang="en-US" sz="1600" dirty="0"/>
              <a:t> </a:t>
            </a:r>
            <a:r>
              <a:rPr lang="en-US" sz="1600" dirty="0" smtClean="0"/>
              <a:t>was </a:t>
            </a:r>
            <a:r>
              <a:rPr lang="en-US" sz="1600" dirty="0"/>
              <a:t>a student of physics when, encouraged by the composer and conductor Emil </a:t>
            </a:r>
            <a:r>
              <a:rPr lang="en-US" sz="1600" dirty="0" err="1" smtClean="0"/>
              <a:t>Cossetto</a:t>
            </a:r>
            <a:r>
              <a:rPr lang="hr-HR" sz="1600" dirty="0" smtClean="0"/>
              <a:t>, h</a:t>
            </a:r>
            <a:r>
              <a:rPr lang="en-US" sz="1600" dirty="0" smtClean="0"/>
              <a:t>e </a:t>
            </a:r>
            <a:r>
              <a:rPr lang="en-US" sz="1600" dirty="0"/>
              <a:t>discovered an interest in </a:t>
            </a:r>
            <a:r>
              <a:rPr lang="en-US" sz="1600" dirty="0" smtClean="0"/>
              <a:t>music</a:t>
            </a:r>
            <a:r>
              <a:rPr lang="hr-HR" sz="1600" dirty="0" smtClean="0"/>
              <a:t>.</a:t>
            </a:r>
          </a:p>
          <a:p>
            <a:pPr marL="0" indent="0">
              <a:buNone/>
            </a:pPr>
            <a:r>
              <a:rPr lang="hr-HR" sz="1600" dirty="0" smtClean="0"/>
              <a:t>He </a:t>
            </a:r>
            <a:r>
              <a:rPr lang="hr-HR" sz="1600" dirty="0" err="1" smtClean="0"/>
              <a:t>enrolle</a:t>
            </a:r>
            <a:r>
              <a:rPr lang="hr-HR" sz="1600" dirty="0" err="1"/>
              <a:t>d</a:t>
            </a:r>
            <a:r>
              <a:rPr lang="en-US" sz="1600" dirty="0" smtClean="0"/>
              <a:t> </a:t>
            </a:r>
            <a:r>
              <a:rPr lang="en-US" sz="1600" dirty="0"/>
              <a:t>the Zagreb Academy of Music to study theory of </a:t>
            </a:r>
            <a:r>
              <a:rPr lang="en-US" sz="1600" dirty="0" smtClean="0"/>
              <a:t>music</a:t>
            </a:r>
            <a:r>
              <a:rPr lang="hr-HR" sz="1600" dirty="0" smtClean="0"/>
              <a:t> in 1978</a:t>
            </a:r>
            <a:r>
              <a:rPr lang="en-US" sz="1600" dirty="0" smtClean="0"/>
              <a:t>. </a:t>
            </a:r>
            <a:r>
              <a:rPr lang="en-US" sz="1600" dirty="0"/>
              <a:t>He began composing as a </a:t>
            </a:r>
            <a:r>
              <a:rPr lang="en-US" sz="1600" dirty="0" smtClean="0"/>
              <a:t>student</a:t>
            </a:r>
            <a:r>
              <a:rPr lang="hr-HR" sz="1600" dirty="0" smtClean="0"/>
              <a:t>.</a:t>
            </a:r>
            <a:r>
              <a:rPr lang="en-US" sz="1600" dirty="0"/>
              <a:t> </a:t>
            </a:r>
            <a:endParaRPr lang="hr-HR" sz="1600" dirty="0" smtClean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en-US" sz="1600" dirty="0" smtClean="0"/>
              <a:t>Between </a:t>
            </a:r>
            <a:r>
              <a:rPr lang="en-US" sz="1600" dirty="0"/>
              <a:t>1986 and 1989 he studied conducting at the Zagreb Academy of Music, graduating in Igor </a:t>
            </a:r>
            <a:r>
              <a:rPr lang="en-US" sz="1600" dirty="0" err="1"/>
              <a:t>Gjadrov’s</a:t>
            </a:r>
            <a:r>
              <a:rPr lang="en-US" sz="1600" dirty="0"/>
              <a:t> class. </a:t>
            </a:r>
            <a:endParaRPr lang="hr-HR" sz="1600" dirty="0" smtClean="0"/>
          </a:p>
          <a:p>
            <a:pPr marL="0" indent="0">
              <a:buNone/>
            </a:pPr>
            <a:r>
              <a:rPr lang="en-US" sz="1600" dirty="0" smtClean="0"/>
              <a:t>In </a:t>
            </a:r>
            <a:r>
              <a:rPr lang="en-US" sz="1600" dirty="0"/>
              <a:t>the meantime he worked first as rehearsal pianist and then conductor in the Zagreb "</a:t>
            </a:r>
            <a:r>
              <a:rPr lang="en-US" sz="1600" dirty="0" err="1"/>
              <a:t>Komedija</a:t>
            </a:r>
            <a:r>
              <a:rPr lang="en-US" sz="1600" dirty="0"/>
              <a:t>" Theatre, where he conducted six operetta premieres since 1992.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2520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70C0"/>
                </a:solidFill>
              </a:rPr>
              <a:t>Ivo Tijardović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IVO TIJARDOVIĆ 1895 –1976,  was a Croatian composer, writer, and painter from </a:t>
            </a:r>
            <a:r>
              <a:rPr lang="en-GB" sz="1600" dirty="0" smtClean="0"/>
              <a:t>Split</a:t>
            </a:r>
            <a:r>
              <a:rPr lang="hr-HR" sz="1600" dirty="0" smtClean="0"/>
              <a:t>,</a:t>
            </a:r>
            <a:r>
              <a:rPr lang="en-GB" sz="1600" dirty="0" smtClean="0"/>
              <a:t> </a:t>
            </a:r>
            <a:r>
              <a:rPr lang="hr-HR" sz="1600" dirty="0"/>
              <a:t>a</a:t>
            </a:r>
            <a:r>
              <a:rPr lang="en-GB" sz="1600" dirty="0" smtClean="0"/>
              <a:t> </a:t>
            </a:r>
            <a:r>
              <a:rPr lang="en-GB" sz="1600" dirty="0"/>
              <a:t>member of the Unitary National Liberation </a:t>
            </a:r>
            <a:r>
              <a:rPr lang="en-GB" sz="1600" dirty="0" smtClean="0"/>
              <a:t>Front</a:t>
            </a:r>
            <a:r>
              <a:rPr lang="hr-HR" sz="1600" dirty="0" smtClean="0"/>
              <a:t>.</a:t>
            </a:r>
            <a:r>
              <a:rPr lang="en-GB" sz="1600" dirty="0" smtClean="0"/>
              <a:t> </a:t>
            </a:r>
            <a:r>
              <a:rPr lang="hr-HR" sz="1600" dirty="0"/>
              <a:t>H</a:t>
            </a:r>
            <a:r>
              <a:rPr lang="en-GB" sz="1600" dirty="0" smtClean="0"/>
              <a:t>e </a:t>
            </a:r>
            <a:r>
              <a:rPr lang="hr-HR" sz="1600" dirty="0" smtClean="0"/>
              <a:t>was </a:t>
            </a:r>
            <a:r>
              <a:rPr lang="en-GB" sz="1600" dirty="0" smtClean="0"/>
              <a:t>the 47</a:t>
            </a:r>
            <a:r>
              <a:rPr lang="en-GB" sz="1600" baseline="30000" dirty="0" smtClean="0"/>
              <a:t>th</a:t>
            </a:r>
            <a:r>
              <a:rPr lang="hr-HR" sz="1600" dirty="0" smtClean="0"/>
              <a:t> </a:t>
            </a:r>
            <a:r>
              <a:rPr lang="en-GB" sz="1600" dirty="0" smtClean="0"/>
              <a:t>Mayor </a:t>
            </a:r>
            <a:r>
              <a:rPr lang="en-GB" sz="1600" dirty="0"/>
              <a:t>of Split, during the city's World War II occupation by Fascist </a:t>
            </a:r>
            <a:r>
              <a:rPr lang="en-GB" sz="1600" dirty="0" smtClean="0"/>
              <a:t>Ital</a:t>
            </a:r>
            <a:r>
              <a:rPr lang="hr-HR" sz="1600" dirty="0" smtClean="0"/>
              <a:t>y</a:t>
            </a:r>
            <a:r>
              <a:rPr lang="en-GB" sz="1600" dirty="0" smtClean="0"/>
              <a:t>. </a:t>
            </a:r>
            <a:r>
              <a:rPr lang="en-GB" sz="1600" dirty="0"/>
              <a:t>He was </a:t>
            </a:r>
            <a:r>
              <a:rPr lang="hr-HR" sz="1600" dirty="0" smtClean="0"/>
              <a:t>the</a:t>
            </a:r>
            <a:r>
              <a:rPr lang="en-GB" sz="1600" dirty="0" smtClean="0"/>
              <a:t> </a:t>
            </a:r>
            <a:r>
              <a:rPr lang="en-GB" sz="1600" dirty="0"/>
              <a:t>head of its underground resistance</a:t>
            </a:r>
            <a:r>
              <a:rPr lang="en-GB" sz="1600" dirty="0" smtClean="0"/>
              <a:t>.</a:t>
            </a:r>
            <a:endParaRPr lang="hr-HR" sz="1600" dirty="0" smtClean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en-GB" sz="1600" dirty="0"/>
              <a:t>He studied </a:t>
            </a:r>
            <a:r>
              <a:rPr lang="en-GB" sz="1600" dirty="0" smtClean="0"/>
              <a:t>music,</a:t>
            </a:r>
            <a:r>
              <a:rPr lang="hr-HR" sz="1600" dirty="0" smtClean="0"/>
              <a:t> </a:t>
            </a:r>
            <a:r>
              <a:rPr lang="en-GB" sz="1600" dirty="0" smtClean="0"/>
              <a:t>architecture </a:t>
            </a:r>
            <a:r>
              <a:rPr lang="en-GB" sz="1600" dirty="0"/>
              <a:t>and drama. He worked as a conductor and stage </a:t>
            </a:r>
            <a:r>
              <a:rPr lang="en-GB" sz="1600" dirty="0" smtClean="0"/>
              <a:t>designer,</a:t>
            </a:r>
            <a:r>
              <a:rPr lang="hr-HR" sz="1600" dirty="0" smtClean="0"/>
              <a:t> the </a:t>
            </a:r>
            <a:r>
              <a:rPr lang="en-GB" sz="1600" dirty="0" smtClean="0"/>
              <a:t>director </a:t>
            </a:r>
            <a:r>
              <a:rPr lang="en-GB" sz="1600" dirty="0"/>
              <a:t>of the Croatian National Theatre in Split and </a:t>
            </a:r>
            <a:r>
              <a:rPr lang="en-GB" sz="1600" dirty="0" smtClean="0"/>
              <a:t>Zagreb,</a:t>
            </a:r>
            <a:r>
              <a:rPr lang="hr-HR" sz="1600" dirty="0" smtClean="0"/>
              <a:t> </a:t>
            </a:r>
            <a:r>
              <a:rPr lang="en-GB" sz="1600" dirty="0" smtClean="0"/>
              <a:t>the </a:t>
            </a:r>
            <a:r>
              <a:rPr lang="en-GB" sz="1600" dirty="0"/>
              <a:t>head of the State Symphony Orchestra. He also painted and worked as an illustrator</a:t>
            </a:r>
            <a:r>
              <a:rPr lang="en-GB" sz="1600" dirty="0" smtClean="0"/>
              <a:t>.</a:t>
            </a:r>
            <a:r>
              <a:rPr lang="hr-HR" sz="1600" dirty="0" smtClean="0"/>
              <a:t> </a:t>
            </a:r>
            <a:endParaRPr lang="en-US" sz="1600" dirty="0"/>
          </a:p>
        </p:txBody>
      </p:sp>
      <p:pic>
        <p:nvPicPr>
          <p:cNvPr id="5" name="Slika 4" descr="http://cro-eu.com/galerija-fotografija/albums/userpics/10001/Tijardovic_Ivo-2_Kopi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100580" cy="26777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Slika 5" descr="http://upload.wikimedia.org/wikipedia/commons/thumb/9/9d/Ivo_Tijardovi%C4%87.jpg/130px-Ivo_Tijardovi%C4%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40" y="1560215"/>
            <a:ext cx="1240790" cy="31680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84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76056" y="1279301"/>
            <a:ext cx="3466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As </a:t>
            </a:r>
            <a:r>
              <a:rPr lang="en-GB" sz="1600" dirty="0"/>
              <a:t>a composer, </a:t>
            </a:r>
            <a:r>
              <a:rPr lang="hr-HR" sz="1600" dirty="0" smtClean="0"/>
              <a:t>Tijardović </a:t>
            </a:r>
            <a:r>
              <a:rPr lang="en-GB" sz="1600" dirty="0" smtClean="0"/>
              <a:t>relied </a:t>
            </a:r>
            <a:r>
              <a:rPr lang="en-GB" sz="1600" dirty="0"/>
              <a:t>on folklore and a national musical expression, especially of his native region of Dalmatia. He composed eight operettas, the best known of which are </a:t>
            </a:r>
            <a:r>
              <a:rPr lang="en-GB" sz="1600" i="1" dirty="0"/>
              <a:t>Mala </a:t>
            </a:r>
            <a:r>
              <a:rPr lang="en-GB" sz="1600" i="1" dirty="0" err="1"/>
              <a:t>Floramye</a:t>
            </a:r>
            <a:r>
              <a:rPr lang="en-GB" sz="1600" i="1" dirty="0"/>
              <a:t> </a:t>
            </a:r>
            <a:r>
              <a:rPr lang="en-GB" sz="1600" dirty="0"/>
              <a:t>("Little </a:t>
            </a:r>
            <a:r>
              <a:rPr lang="en-GB" sz="1600" dirty="0" err="1"/>
              <a:t>Floramye</a:t>
            </a:r>
            <a:r>
              <a:rPr lang="en-GB" sz="1600" dirty="0"/>
              <a:t>) 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en-GB" sz="1600" dirty="0" smtClean="0">
                <a:solidFill>
                  <a:srgbClr val="0070C0"/>
                </a:solidFill>
              </a:rPr>
              <a:t>He </a:t>
            </a:r>
            <a:r>
              <a:rPr lang="en-GB" sz="1600" dirty="0">
                <a:solidFill>
                  <a:srgbClr val="0070C0"/>
                </a:solidFill>
              </a:rPr>
              <a:t>reworked the old Split patriotic song "</a:t>
            </a:r>
            <a:r>
              <a:rPr lang="en-GB" sz="1600" dirty="0" err="1">
                <a:solidFill>
                  <a:srgbClr val="0070C0"/>
                </a:solidFill>
              </a:rPr>
              <a:t>Marjane</a:t>
            </a:r>
            <a:r>
              <a:rPr lang="en-GB" sz="1600" dirty="0">
                <a:solidFill>
                  <a:srgbClr val="0070C0"/>
                </a:solidFill>
              </a:rPr>
              <a:t>, </a:t>
            </a:r>
            <a:r>
              <a:rPr lang="en-GB" sz="1600" dirty="0" err="1">
                <a:solidFill>
                  <a:srgbClr val="0070C0"/>
                </a:solidFill>
              </a:rPr>
              <a:t>Marjane</a:t>
            </a:r>
            <a:r>
              <a:rPr lang="en-GB" sz="1600" dirty="0">
                <a:solidFill>
                  <a:srgbClr val="0070C0"/>
                </a:solidFill>
              </a:rPr>
              <a:t>", which soon became the city's anthem in the form he published it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Slika 4" descr="http://cdn-vps.osijek031.com/galerija/albums/propustili_ste_pogledajte/2011_01_29_hnk_mala_floramye/2011_01_29_hnk_mala_floramye_kcimer_37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143"/>
            <a:ext cx="1656184" cy="10801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Slika 5" descr="http://hr.cedeterija.com/media/catalog/product/cache/1/image/500x/9df78eab33525d08d6e5fb8d27136e95/3/8/3850125770176_wand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r="17055"/>
          <a:stretch/>
        </p:blipFill>
        <p:spPr bwMode="auto">
          <a:xfrm>
            <a:off x="3851920" y="4725144"/>
            <a:ext cx="632792" cy="10801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7" name="Slika 6" descr="Spli'ski akvare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6"/>
            <a:ext cx="1871980" cy="26174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31068"/>
            <a:ext cx="2432992" cy="147608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" y="1248522"/>
            <a:ext cx="4492749" cy="1748428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0388" y="2636912"/>
            <a:ext cx="4495100" cy="276999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bg1"/>
                </a:solidFill>
              </a:rPr>
              <a:t>Split – Tijardović’s </a:t>
            </a:r>
            <a:r>
              <a:rPr lang="hr-HR" sz="1200" dirty="0" err="1" smtClean="0">
                <a:solidFill>
                  <a:schemeClr val="bg1"/>
                </a:solidFill>
              </a:rPr>
              <a:t>birth</a:t>
            </a:r>
            <a:r>
              <a:rPr lang="hr-HR" sz="1200" dirty="0" smtClean="0">
                <a:solidFill>
                  <a:schemeClr val="bg1"/>
                </a:solidFill>
              </a:rPr>
              <a:t> place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88032"/>
            <a:ext cx="7560840" cy="980728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0070C0"/>
                </a:solidFill>
              </a:rPr>
              <a:t>Ivo Josipović 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4008" y="1254905"/>
            <a:ext cx="3744416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600" dirty="0" smtClean="0"/>
              <a:t>Ivo Josipović is the </a:t>
            </a:r>
            <a:r>
              <a:rPr lang="hr-HR" sz="1600" dirty="0" err="1" smtClean="0"/>
              <a:t>third</a:t>
            </a:r>
            <a:r>
              <a:rPr lang="hr-HR" sz="1600" dirty="0" smtClean="0"/>
              <a:t> </a:t>
            </a:r>
            <a:r>
              <a:rPr lang="hr-HR" sz="1600" dirty="0" err="1" smtClean="0"/>
              <a:t>president</a:t>
            </a:r>
            <a:r>
              <a:rPr lang="hr-HR" sz="1600" dirty="0" smtClean="0"/>
              <a:t> of the Republic of Croatia. </a:t>
            </a:r>
          </a:p>
          <a:p>
            <a:pPr marL="0" indent="0">
              <a:buNone/>
            </a:pPr>
            <a:r>
              <a:rPr lang="en-US" sz="1600" dirty="0" smtClean="0"/>
              <a:t>He </a:t>
            </a:r>
            <a:r>
              <a:rPr lang="en-US" sz="1600" dirty="0"/>
              <a:t>graduated in </a:t>
            </a:r>
            <a:r>
              <a:rPr lang="en-US" sz="1600" dirty="0" smtClean="0"/>
              <a:t>1983</a:t>
            </a:r>
            <a:r>
              <a:rPr lang="hr-HR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majoring in </a:t>
            </a:r>
            <a:r>
              <a:rPr lang="hr-HR" sz="1600" dirty="0" smtClean="0"/>
              <a:t>compostition.  He </a:t>
            </a:r>
            <a:r>
              <a:rPr lang="hr-HR" sz="1600" dirty="0" err="1" smtClean="0"/>
              <a:t>also</a:t>
            </a:r>
            <a:r>
              <a:rPr lang="hr-HR" sz="1600" dirty="0" smtClean="0"/>
              <a:t> </a:t>
            </a:r>
            <a:r>
              <a:rPr lang="hr-HR" sz="1600" dirty="0" err="1" smtClean="0"/>
              <a:t>holds</a:t>
            </a:r>
            <a:r>
              <a:rPr lang="hr-HR" sz="1600" dirty="0" smtClean="0"/>
              <a:t> a </a:t>
            </a:r>
            <a:r>
              <a:rPr lang="hr-HR" sz="1600" dirty="0" err="1" smtClean="0"/>
              <a:t>PhD</a:t>
            </a:r>
            <a:r>
              <a:rPr lang="hr-HR" sz="1600" dirty="0" smtClean="0"/>
              <a:t> in </a:t>
            </a:r>
            <a:r>
              <a:rPr lang="hr-HR" sz="1600" dirty="0" err="1" smtClean="0"/>
              <a:t>Law</a:t>
            </a:r>
            <a:r>
              <a:rPr lang="hr-HR" sz="1600" dirty="0" smtClean="0"/>
              <a:t>, and was a </a:t>
            </a:r>
            <a:r>
              <a:rPr lang="hr-HR" sz="1600" dirty="0" err="1" smtClean="0"/>
              <a:t>professor</a:t>
            </a:r>
            <a:r>
              <a:rPr lang="hr-HR" sz="1600" dirty="0" smtClean="0"/>
              <a:t> at Zagreb </a:t>
            </a:r>
            <a:r>
              <a:rPr lang="hr-HR" sz="1600" dirty="0" err="1" smtClean="0"/>
              <a:t>Law</a:t>
            </a:r>
            <a:r>
              <a:rPr lang="hr-HR" sz="1600" dirty="0" smtClean="0"/>
              <a:t> </a:t>
            </a:r>
            <a:r>
              <a:rPr lang="hr-HR" sz="1600" dirty="0" err="1" smtClean="0"/>
              <a:t>University</a:t>
            </a:r>
            <a:r>
              <a:rPr lang="hr-HR" sz="1600" dirty="0" smtClean="0"/>
              <a:t> as </a:t>
            </a:r>
            <a:r>
              <a:rPr lang="hr-HR" sz="1600" dirty="0" err="1" smtClean="0"/>
              <a:t>an</a:t>
            </a:r>
            <a:r>
              <a:rPr lang="hr-HR" sz="1600" dirty="0" smtClean="0"/>
              <a:t> </a:t>
            </a:r>
            <a:r>
              <a:rPr lang="hr-HR" sz="1600" dirty="0" err="1" smtClean="0"/>
              <a:t>emminent</a:t>
            </a:r>
            <a:r>
              <a:rPr lang="hr-HR" sz="1600" dirty="0" smtClean="0"/>
              <a:t> </a:t>
            </a:r>
            <a:r>
              <a:rPr lang="hr-HR" sz="1600" dirty="0" err="1" smtClean="0"/>
              <a:t>expert</a:t>
            </a:r>
            <a:r>
              <a:rPr lang="hr-HR" sz="1600" dirty="0" smtClean="0"/>
              <a:t> in the </a:t>
            </a:r>
            <a:r>
              <a:rPr lang="hr-HR" sz="1600" dirty="0" err="1" smtClean="0"/>
              <a:t>field</a:t>
            </a:r>
            <a:r>
              <a:rPr lang="hr-HR" sz="1600" dirty="0" smtClean="0"/>
              <a:t>.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en-US" sz="1600" dirty="0" err="1" smtClean="0"/>
              <a:t>Josipović</a:t>
            </a:r>
            <a:r>
              <a:rPr lang="en-US" sz="1600" dirty="0" smtClean="0"/>
              <a:t> </a:t>
            </a:r>
            <a:r>
              <a:rPr lang="en-US" sz="1600" dirty="0"/>
              <a:t>composed some 50 </a:t>
            </a:r>
            <a:r>
              <a:rPr lang="hr-HR" sz="1600" dirty="0" smtClean="0"/>
              <a:t>chamber music pieces</a:t>
            </a:r>
            <a:r>
              <a:rPr lang="en-US" sz="1600" dirty="0"/>
              <a:t> for various instruments, chamber orchestra and </a:t>
            </a:r>
            <a:r>
              <a:rPr lang="hr-HR" sz="1600" dirty="0" smtClean="0"/>
              <a:t>the </a:t>
            </a:r>
            <a:r>
              <a:rPr lang="hr-HR" sz="1600" dirty="0" err="1" smtClean="0"/>
              <a:t>symphony</a:t>
            </a:r>
            <a:r>
              <a:rPr lang="hr-HR" sz="1600" dirty="0" smtClean="0"/>
              <a:t> orchestra. </a:t>
            </a:r>
            <a:r>
              <a:rPr lang="en-US" sz="1600" dirty="0"/>
              <a:t>Since 1991 </a:t>
            </a:r>
            <a:r>
              <a:rPr lang="en-US" sz="1600" dirty="0" err="1"/>
              <a:t>Josipović</a:t>
            </a:r>
            <a:r>
              <a:rPr lang="en-US" sz="1600" dirty="0"/>
              <a:t> </a:t>
            </a:r>
            <a:r>
              <a:rPr lang="hr-HR" sz="1600" dirty="0" smtClean="0"/>
              <a:t> has </a:t>
            </a:r>
            <a:r>
              <a:rPr lang="hr-HR" sz="1600" dirty="0" err="1" smtClean="0"/>
              <a:t>been</a:t>
            </a:r>
            <a:r>
              <a:rPr lang="hr-HR" sz="1600" dirty="0" smtClean="0"/>
              <a:t> </a:t>
            </a:r>
            <a:r>
              <a:rPr lang="en-US" sz="1600" dirty="0" smtClean="0"/>
              <a:t>a </a:t>
            </a:r>
            <a:r>
              <a:rPr lang="en-US" sz="1600" dirty="0"/>
              <a:t>director of the Music Biennale Zagreb (MBZ), an international </a:t>
            </a:r>
            <a:r>
              <a:rPr lang="hr-HR" sz="1600" dirty="0" smtClean="0"/>
              <a:t> </a:t>
            </a:r>
            <a:r>
              <a:rPr lang="en-US" sz="1600" dirty="0" smtClean="0"/>
              <a:t>festival </a:t>
            </a:r>
            <a:r>
              <a:rPr lang="en-US" sz="1600" dirty="0"/>
              <a:t>of contemporary classical </a:t>
            </a:r>
            <a:r>
              <a:rPr lang="en-US" sz="1600" dirty="0" smtClean="0"/>
              <a:t>music</a:t>
            </a:r>
            <a:r>
              <a:rPr lang="hr-HR" sz="1600" dirty="0" smtClean="0"/>
              <a:t>.   </a:t>
            </a:r>
          </a:p>
          <a:p>
            <a:pPr marL="0" indent="0">
              <a:buNone/>
            </a:pPr>
            <a:r>
              <a:rPr lang="hr-HR" sz="1600" dirty="0" err="1" smtClean="0"/>
              <a:t>Amongst</a:t>
            </a:r>
            <a:r>
              <a:rPr lang="hr-HR" sz="1600" dirty="0" smtClean="0"/>
              <a:t> </a:t>
            </a:r>
            <a:r>
              <a:rPr lang="hr-HR" sz="1600" dirty="0" err="1" smtClean="0"/>
              <a:t>his</a:t>
            </a:r>
            <a:r>
              <a:rPr lang="hr-HR" sz="1600" dirty="0" smtClean="0"/>
              <a:t> many </a:t>
            </a:r>
            <a:r>
              <a:rPr lang="hr-HR" sz="1600" dirty="0" err="1" smtClean="0"/>
              <a:t>musical</a:t>
            </a:r>
            <a:r>
              <a:rPr lang="hr-HR" sz="1600" dirty="0" smtClean="0"/>
              <a:t> </a:t>
            </a:r>
            <a:r>
              <a:rPr lang="hr-HR" sz="1600" dirty="0" err="1" smtClean="0"/>
              <a:t>achievements</a:t>
            </a:r>
            <a:r>
              <a:rPr lang="hr-HR" sz="1600" dirty="0" smtClean="0"/>
              <a:t> and </a:t>
            </a:r>
            <a:r>
              <a:rPr lang="hr-HR" sz="1600" dirty="0" err="1" smtClean="0"/>
              <a:t>awards</a:t>
            </a:r>
            <a:r>
              <a:rPr lang="hr-HR" sz="1600" dirty="0" smtClean="0"/>
              <a:t>, </a:t>
            </a:r>
            <a:r>
              <a:rPr lang="hr-HR" sz="1600" dirty="0" err="1" smtClean="0"/>
              <a:t>his</a:t>
            </a:r>
            <a:r>
              <a:rPr lang="hr-HR" sz="1600" dirty="0" smtClean="0"/>
              <a:t> </a:t>
            </a:r>
            <a:r>
              <a:rPr lang="pl-PL" sz="1600" dirty="0"/>
              <a:t> </a:t>
            </a:r>
            <a:r>
              <a:rPr lang="pl-PL" sz="1600" dirty="0" smtClean="0"/>
              <a:t>"Drmeš </a:t>
            </a:r>
            <a:r>
              <a:rPr lang="pl-PL" sz="1600" dirty="0"/>
              <a:t>za Pendereckog" </a:t>
            </a:r>
            <a:r>
              <a:rPr lang="pl-PL" sz="1600" dirty="0" smtClean="0"/>
              <a:t>was also rewarded in 1987.</a:t>
            </a:r>
          </a:p>
          <a:p>
            <a:pPr marL="0" indent="0">
              <a:buNone/>
            </a:pPr>
            <a:r>
              <a:rPr lang="hr-HR" sz="1600" dirty="0" smtClean="0"/>
              <a:t>     </a:t>
            </a:r>
          </a:p>
          <a:p>
            <a:pPr marL="0" indent="0">
              <a:buNone/>
            </a:pPr>
            <a:r>
              <a:rPr lang="hr-HR" sz="1600" dirty="0" err="1" smtClean="0">
                <a:solidFill>
                  <a:srgbClr val="0070C0"/>
                </a:solidFill>
              </a:rPr>
              <a:t>His</a:t>
            </a:r>
            <a:r>
              <a:rPr lang="hr-HR" sz="1600" dirty="0" smtClean="0">
                <a:solidFill>
                  <a:srgbClr val="0070C0"/>
                </a:solidFill>
              </a:rPr>
              <a:t> piano </a:t>
            </a:r>
            <a:r>
              <a:rPr lang="hr-HR" sz="1600" dirty="0" err="1" smtClean="0">
                <a:solidFill>
                  <a:srgbClr val="0070C0"/>
                </a:solidFill>
              </a:rPr>
              <a:t>perfomance</a:t>
            </a:r>
            <a:r>
              <a:rPr lang="hr-HR" sz="1600" dirty="0" smtClean="0">
                <a:solidFill>
                  <a:srgbClr val="0070C0"/>
                </a:solidFill>
              </a:rPr>
              <a:t> of Ode to </a:t>
            </a:r>
            <a:r>
              <a:rPr lang="hr-HR" sz="1600" dirty="0" err="1" smtClean="0">
                <a:solidFill>
                  <a:srgbClr val="0070C0"/>
                </a:solidFill>
              </a:rPr>
              <a:t>Joy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 smtClean="0">
                <a:solidFill>
                  <a:srgbClr val="0070C0"/>
                </a:solidFill>
              </a:rPr>
              <a:t>on </a:t>
            </a:r>
            <a:r>
              <a:rPr lang="hr-HR" sz="1600" dirty="0" err="1" smtClean="0">
                <a:solidFill>
                  <a:srgbClr val="0070C0"/>
                </a:solidFill>
              </a:rPr>
              <a:t>July</a:t>
            </a:r>
            <a:r>
              <a:rPr lang="hr-HR" sz="1600" dirty="0" smtClean="0">
                <a:solidFill>
                  <a:srgbClr val="0070C0"/>
                </a:solidFill>
              </a:rPr>
              <a:t> 1st 2014 (</a:t>
            </a:r>
            <a:r>
              <a:rPr lang="hr-HR" sz="1600" dirty="0" err="1" smtClean="0">
                <a:solidFill>
                  <a:srgbClr val="0070C0"/>
                </a:solidFill>
              </a:rPr>
              <a:t>when</a:t>
            </a:r>
            <a:r>
              <a:rPr lang="hr-HR" sz="1600" dirty="0" smtClean="0">
                <a:solidFill>
                  <a:srgbClr val="0070C0"/>
                </a:solidFill>
              </a:rPr>
              <a:t> Croatia </a:t>
            </a:r>
            <a:r>
              <a:rPr lang="hr-HR" sz="1600" dirty="0" err="1" smtClean="0">
                <a:solidFill>
                  <a:srgbClr val="0070C0"/>
                </a:solidFill>
              </a:rPr>
              <a:t>joined</a:t>
            </a:r>
            <a:r>
              <a:rPr lang="hr-HR" sz="1600" dirty="0" smtClean="0">
                <a:solidFill>
                  <a:srgbClr val="0070C0"/>
                </a:solidFill>
              </a:rPr>
              <a:t> EU), was </a:t>
            </a:r>
            <a:r>
              <a:rPr lang="hr-HR" sz="1600" dirty="0" err="1" smtClean="0">
                <a:solidFill>
                  <a:srgbClr val="0070C0"/>
                </a:solidFill>
              </a:rPr>
              <a:t>broadcasted</a:t>
            </a:r>
            <a:r>
              <a:rPr lang="hr-HR" sz="1600" dirty="0" smtClean="0">
                <a:solidFill>
                  <a:srgbClr val="0070C0"/>
                </a:solidFill>
              </a:rPr>
              <a:t> </a:t>
            </a:r>
            <a:r>
              <a:rPr lang="hr-HR" sz="1600" dirty="0" err="1" smtClean="0">
                <a:solidFill>
                  <a:srgbClr val="0070C0"/>
                </a:solidFill>
              </a:rPr>
              <a:t>worldwide</a:t>
            </a:r>
            <a:r>
              <a:rPr lang="hr-HR" sz="1600" dirty="0" smtClean="0">
                <a:solidFill>
                  <a:srgbClr val="0070C0"/>
                </a:solidFill>
              </a:rPr>
              <a:t>.                        </a:t>
            </a:r>
            <a:endParaRPr lang="hr-HR" sz="16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9"/>
            <a:ext cx="3187814" cy="4536504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16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228</Words>
  <Application>Microsoft Office PowerPoint</Application>
  <PresentationFormat>Prikaz na zaslonu (4:3)</PresentationFormat>
  <Paragraphs>68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Croatian Musicians</vt:lpstr>
      <vt:lpstr>Vatroslav Lisinski</vt:lpstr>
      <vt:lpstr>Porin</vt:lpstr>
      <vt:lpstr>Jakov Gotovac</vt:lpstr>
      <vt:lpstr>PowerPointova prezentacija</vt:lpstr>
      <vt:lpstr>Tomislav Uhlik</vt:lpstr>
      <vt:lpstr>Ivo Tijardović</vt:lpstr>
      <vt:lpstr>PowerPointova prezentacija</vt:lpstr>
      <vt:lpstr>Ivo Josipović </vt:lpstr>
      <vt:lpstr>PowerPointova prezentacija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HPCQ56</dc:creator>
  <cp:lastModifiedBy>darka</cp:lastModifiedBy>
  <cp:revision>122</cp:revision>
  <dcterms:created xsi:type="dcterms:W3CDTF">2014-07-25T10:54:17Z</dcterms:created>
  <dcterms:modified xsi:type="dcterms:W3CDTF">2014-10-06T14:58:15Z</dcterms:modified>
</cp:coreProperties>
</file>